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59" r:id="rId8"/>
    <p:sldId id="265" r:id="rId9"/>
    <p:sldId id="266" r:id="rId10"/>
    <p:sldId id="267" r:id="rId11"/>
    <p:sldId id="268" r:id="rId12"/>
    <p:sldId id="269" r:id="rId13"/>
    <p:sldId id="270"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F0627C-881F-40A7-AD9A-290066E33630}" type="datetimeFigureOut">
              <a:rPr lang="it-IT" smtClean="0"/>
              <a:pPr/>
              <a:t>30/11/2022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A1A632-9849-4FC9-B472-7FD6A9BFA70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0627C-881F-40A7-AD9A-290066E33630}" type="datetimeFigureOut">
              <a:rPr lang="it-IT" smtClean="0"/>
              <a:pPr/>
              <a:t>30/11/2022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1A632-9849-4FC9-B472-7FD6A9BFA70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00043"/>
            <a:ext cx="7772400" cy="1285884"/>
          </a:xfrm>
        </p:spPr>
        <p:txBody>
          <a:bodyPr>
            <a:normAutofit/>
          </a:bodyPr>
          <a:lstStyle/>
          <a:p>
            <a:r>
              <a:rPr lang="it-IT" sz="3600" dirty="0" smtClean="0"/>
              <a:t>Vogliamo essere discepoli di Gesù?</a:t>
            </a:r>
            <a:br>
              <a:rPr lang="it-IT" sz="3600" dirty="0" smtClean="0"/>
            </a:br>
            <a:r>
              <a:rPr lang="it-IT" sz="3600" dirty="0" smtClean="0"/>
              <a:t>Maria è il nostro modello</a:t>
            </a:r>
            <a:endParaRPr lang="it-IT" sz="3600" dirty="0"/>
          </a:p>
        </p:txBody>
      </p:sp>
      <p:sp>
        <p:nvSpPr>
          <p:cNvPr id="3" name="Sottotitolo 2"/>
          <p:cNvSpPr>
            <a:spLocks noGrp="1"/>
          </p:cNvSpPr>
          <p:nvPr>
            <p:ph type="subTitle" idx="1"/>
          </p:nvPr>
        </p:nvSpPr>
        <p:spPr>
          <a:xfrm>
            <a:off x="1371600" y="1857364"/>
            <a:ext cx="6772300" cy="4143404"/>
          </a:xfrm>
          <a:noFill/>
        </p:spPr>
        <p:txBody>
          <a:bodyPr/>
          <a:lstStyle/>
          <a:p>
            <a:endParaRPr lang="it-IT" dirty="0"/>
          </a:p>
        </p:txBody>
      </p:sp>
      <p:pic>
        <p:nvPicPr>
          <p:cNvPr id="1027" name="Picture 3"/>
          <p:cNvPicPr>
            <a:picLocks noChangeAspect="1" noChangeArrowheads="1"/>
          </p:cNvPicPr>
          <p:nvPr/>
        </p:nvPicPr>
        <p:blipFill>
          <a:blip r:embed="rId2"/>
          <a:srcRect/>
          <a:stretch>
            <a:fillRect/>
          </a:stretch>
        </p:blipFill>
        <p:spPr bwMode="auto">
          <a:xfrm>
            <a:off x="1357290" y="1857364"/>
            <a:ext cx="6786610" cy="414340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a:bodyPr>
          <a:lstStyle/>
          <a:p>
            <a:pPr>
              <a:buNone/>
            </a:pPr>
            <a:r>
              <a:rPr lang="it-IT" sz="4400" dirty="0" smtClean="0"/>
              <a:t>   Per capire bene il brano del Vangelo faremo delle attività.</a:t>
            </a:r>
          </a:p>
          <a:p>
            <a:pPr>
              <a:buNone/>
            </a:pPr>
            <a:r>
              <a:rPr lang="it-IT" sz="4400" dirty="0" smtClean="0"/>
              <a:t>   Ci divideremo in 3 gruppi, ogni gruppo avrà da svolgere un compito.</a:t>
            </a:r>
          </a:p>
          <a:p>
            <a:pPr>
              <a:buNone/>
            </a:pPr>
            <a:r>
              <a:rPr lang="it-IT" sz="4400" dirty="0" smtClean="0"/>
              <a:t>   Ogni gruppo poi relazionerà agli altri il lavoro svolto.</a:t>
            </a:r>
            <a:endParaRPr lang="it-IT"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a:bodyPr>
          <a:lstStyle/>
          <a:p>
            <a:pPr>
              <a:buNone/>
            </a:pPr>
            <a:r>
              <a:rPr lang="it-IT" sz="3600" dirty="0" smtClean="0"/>
              <a:t>Ora che abbiamo svolto il lavoro proposto, proviamo a rispondere a queste domande:</a:t>
            </a:r>
          </a:p>
          <a:p>
            <a:pPr marL="514350" indent="-514350">
              <a:buFont typeface="+mj-lt"/>
              <a:buAutoNum type="arabicPeriod"/>
            </a:pPr>
            <a:r>
              <a:rPr lang="it-IT" sz="3600" dirty="0" smtClean="0"/>
              <a:t>Che cosa possiamo imparare da Maria?</a:t>
            </a:r>
          </a:p>
          <a:p>
            <a:pPr marL="514350" indent="-514350">
              <a:buFont typeface="+mj-lt"/>
              <a:buAutoNum type="arabicPeriod"/>
            </a:pPr>
            <a:r>
              <a:rPr lang="it-IT" sz="3600" dirty="0" smtClean="0"/>
              <a:t>Per che cosa può essere il nostro modello per noi che vogliamo essere discepoli di Gesù?</a:t>
            </a:r>
          </a:p>
          <a:p>
            <a:pPr marL="514350" indent="-514350">
              <a:buFont typeface="+mj-lt"/>
              <a:buAutoNum type="arabicPeriod"/>
            </a:pPr>
            <a:r>
              <a:rPr lang="it-IT" sz="3600" dirty="0" smtClean="0"/>
              <a:t>Cosa fa Maria che possiamo fare anche noi? </a:t>
            </a:r>
            <a:endParaRPr lang="it-IT"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714348" y="1000108"/>
            <a:ext cx="7454400" cy="457203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762000" y="917575"/>
            <a:ext cx="7620000" cy="50768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dirty="0" smtClean="0"/>
              <a:t>RICORDIAMO</a:t>
            </a:r>
            <a:endParaRPr lang="it-IT" dirty="0"/>
          </a:p>
        </p:txBody>
      </p:sp>
      <p:sp>
        <p:nvSpPr>
          <p:cNvPr id="3" name="Segnaposto contenuto 2"/>
          <p:cNvSpPr>
            <a:spLocks noGrp="1"/>
          </p:cNvSpPr>
          <p:nvPr>
            <p:ph idx="1"/>
          </p:nvPr>
        </p:nvSpPr>
        <p:spPr>
          <a:xfrm>
            <a:off x="457200" y="1285860"/>
            <a:ext cx="8229600" cy="4840303"/>
          </a:xfrm>
        </p:spPr>
        <p:txBody>
          <a:bodyPr>
            <a:normAutofit fontScale="92500" lnSpcReduction="10000"/>
          </a:bodyPr>
          <a:lstStyle/>
          <a:p>
            <a:pPr>
              <a:buNone/>
            </a:pPr>
            <a:r>
              <a:rPr lang="it-IT" dirty="0" smtClean="0"/>
              <a:t>    L’anno scorso con Domenico a Pozzo abbiamo fatto un incontro analizzando un quadro in cui un </a:t>
            </a:r>
            <a:r>
              <a:rPr lang="it-IT" u="sng" dirty="0" smtClean="0"/>
              <a:t>angelo andava da Maria</a:t>
            </a:r>
            <a:r>
              <a:rPr lang="it-IT" dirty="0" smtClean="0"/>
              <a:t>. Vi ricordate? Che cosa era andato a dirle? E lei che cosa aveva risposto?</a:t>
            </a:r>
          </a:p>
          <a:p>
            <a:pPr>
              <a:buNone/>
            </a:pPr>
            <a:r>
              <a:rPr lang="it-IT" dirty="0" smtClean="0"/>
              <a:t>    Quella era l’Annunciazione: Maria ha saputo che sarebbe diventata la mamma di Gesù.</a:t>
            </a:r>
          </a:p>
          <a:p>
            <a:pPr>
              <a:buNone/>
            </a:pPr>
            <a:r>
              <a:rPr lang="it-IT" dirty="0" smtClean="0"/>
              <a:t>    Quanti anni aveva? Era giovane, una ragazza e sicuramente era spaventata per l’annuncio che le ha dato l’angelo: sarebbe diventata la madre di Gesù.</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lstStyle/>
          <a:p>
            <a:r>
              <a:rPr lang="it-IT" dirty="0" smtClean="0"/>
              <a:t>Ecco il dipinto</a:t>
            </a:r>
            <a:endParaRPr lang="it-IT" dirty="0"/>
          </a:p>
        </p:txBody>
      </p:sp>
      <p:pic>
        <p:nvPicPr>
          <p:cNvPr id="4" name="Segnaposto contenuto 3" descr="87-1cb.png"/>
          <p:cNvPicPr>
            <a:picLocks noGrp="1"/>
          </p:cNvPicPr>
          <p:nvPr>
            <p:ph idx="1"/>
          </p:nvPr>
        </p:nvPicPr>
        <p:blipFill>
          <a:blip r:embed="rId2"/>
          <a:srcRect/>
          <a:stretch>
            <a:fillRect/>
          </a:stretch>
        </p:blipFill>
        <p:spPr bwMode="auto">
          <a:xfrm>
            <a:off x="2074386" y="1143000"/>
            <a:ext cx="4995228" cy="49831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697559"/>
          </a:xfrm>
        </p:spPr>
        <p:txBody>
          <a:bodyPr/>
          <a:lstStyle/>
          <a:p>
            <a:pPr>
              <a:buNone/>
            </a:pPr>
            <a:r>
              <a:rPr lang="it-IT" dirty="0" smtClean="0"/>
              <a:t>    </a:t>
            </a:r>
          </a:p>
          <a:p>
            <a:pPr>
              <a:buNone/>
            </a:pPr>
            <a:r>
              <a:rPr lang="it-IT" dirty="0" smtClean="0"/>
              <a:t>    L’anno scorso poi abbiamo parlato di </a:t>
            </a:r>
            <a:r>
              <a:rPr lang="it-IT" u="sng" dirty="0" smtClean="0"/>
              <a:t>Maria che dà alla luce Gesù</a:t>
            </a:r>
            <a:r>
              <a:rPr lang="it-IT" dirty="0" smtClean="0"/>
              <a:t>.</a:t>
            </a:r>
          </a:p>
          <a:p>
            <a:pPr>
              <a:buNone/>
            </a:pPr>
            <a:r>
              <a:rPr lang="it-IT" dirty="0" smtClean="0"/>
              <a:t>    Dove è nato? </a:t>
            </a:r>
          </a:p>
          <a:p>
            <a:pPr>
              <a:buNone/>
            </a:pPr>
            <a:r>
              <a:rPr lang="it-IT" dirty="0" smtClean="0"/>
              <a:t>   Ma non era la città in cui vivevano Maria e Giuseppe. Loro erano partiti da Nazareth perché dovevano partecipare ad un censimento. Lei era incinta, non hanno trovato posto in nessun albergo e Gesù è nato in una capanna, umilmente.</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17616" y="571500"/>
            <a:ext cx="7308767" cy="55546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fontScale="70000" lnSpcReduction="20000"/>
          </a:bodyPr>
          <a:lstStyle/>
          <a:p>
            <a:pPr>
              <a:buNone/>
            </a:pPr>
            <a:r>
              <a:rPr lang="it-IT" b="1" dirty="0" smtClean="0"/>
              <a:t>      Oggi parleremo di un altro momento della vita di Maria</a:t>
            </a:r>
            <a:r>
              <a:rPr lang="it-IT" dirty="0" smtClean="0"/>
              <a:t>.</a:t>
            </a:r>
          </a:p>
          <a:p>
            <a:pPr>
              <a:buNone/>
            </a:pPr>
            <a:endParaRPr lang="it-IT" dirty="0" smtClean="0"/>
          </a:p>
          <a:p>
            <a:pPr>
              <a:buNone/>
            </a:pPr>
            <a:r>
              <a:rPr lang="it-IT" dirty="0" smtClean="0"/>
              <a:t>    La incontriamo mentre cammina, fa un viaggio, incontra una</a:t>
            </a:r>
          </a:p>
          <a:p>
            <a:pPr>
              <a:buNone/>
            </a:pPr>
            <a:r>
              <a:rPr lang="it-IT" dirty="0" smtClean="0"/>
              <a:t>    persona, Elisabetta. </a:t>
            </a:r>
          </a:p>
          <a:p>
            <a:pPr>
              <a:buNone/>
            </a:pPr>
            <a:r>
              <a:rPr lang="it-IT" dirty="0" smtClean="0"/>
              <a:t>     Chi è Elisabetta?</a:t>
            </a:r>
          </a:p>
          <a:p>
            <a:pPr>
              <a:buNone/>
            </a:pPr>
            <a:r>
              <a:rPr lang="it-IT" dirty="0" smtClean="0"/>
              <a:t>- è cugina di Maria, Il suo nome significa “Dio ha giurato” </a:t>
            </a:r>
          </a:p>
          <a:p>
            <a:pPr>
              <a:buNone/>
            </a:pPr>
            <a:r>
              <a:rPr lang="it-IT" dirty="0" smtClean="0"/>
              <a:t>- appartiene ad una famiglia di sacerdoti </a:t>
            </a:r>
          </a:p>
          <a:p>
            <a:pPr>
              <a:buNone/>
            </a:pPr>
            <a:r>
              <a:rPr lang="it-IT" dirty="0" smtClean="0"/>
              <a:t>- è moglie di Zaccaria, sacerdote del Tempio di Gerusalemme </a:t>
            </a:r>
          </a:p>
          <a:p>
            <a:pPr>
              <a:buNone/>
            </a:pPr>
            <a:r>
              <a:rPr lang="it-IT" dirty="0" smtClean="0"/>
              <a:t>- vive felicemente con suo marito, ma non ha la gioia di essere mamma. La mancanza di un figlio è per lei una grande sofferenza. Tante volte aveva chiesto al Signore di darle la gioia di essere madre, ma le sue preghiere sembra che non siano ascoltate; </a:t>
            </a:r>
          </a:p>
          <a:p>
            <a:pPr>
              <a:buNone/>
            </a:pPr>
            <a:r>
              <a:rPr lang="it-IT" dirty="0" smtClean="0"/>
              <a:t>- è anziana e un giorno, inaspettatamente, nonostante la sua età avanzata, diventa mamma. Per cinque mesi non si fa vedere da nessuno, non certo perché si vergogna, ma probabilmente per “contemplare” il dono che Dio le ha fatto; </a:t>
            </a:r>
          </a:p>
          <a:p>
            <a:pPr>
              <a:buNone/>
            </a:pPr>
            <a:r>
              <a:rPr lang="it-IT" dirty="0" smtClean="0"/>
              <a:t>- il figlio di Elisabetta è Giovanni Battista che Gesù definirà il più grande tra i nati da donna. </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39784"/>
          </a:xfrm>
        </p:spPr>
        <p:txBody>
          <a:bodyPr>
            <a:normAutofit/>
          </a:bodyPr>
          <a:lstStyle/>
          <a:p>
            <a:r>
              <a:rPr lang="it-IT" sz="4000" dirty="0" smtClean="0"/>
              <a:t>Leggiamo il brano del Vangelo</a:t>
            </a:r>
            <a:endParaRPr lang="it-IT" sz="4000" dirty="0"/>
          </a:p>
        </p:txBody>
      </p:sp>
      <p:sp>
        <p:nvSpPr>
          <p:cNvPr id="3" name="Segnaposto contenuto 2"/>
          <p:cNvSpPr>
            <a:spLocks noGrp="1"/>
          </p:cNvSpPr>
          <p:nvPr>
            <p:ph idx="1"/>
          </p:nvPr>
        </p:nvSpPr>
        <p:spPr>
          <a:xfrm>
            <a:off x="457200" y="1285860"/>
            <a:ext cx="8229600" cy="5143536"/>
          </a:xfrm>
        </p:spPr>
        <p:txBody>
          <a:bodyPr>
            <a:normAutofit fontScale="32500" lnSpcReduction="20000"/>
          </a:bodyPr>
          <a:lstStyle/>
          <a:p>
            <a:endParaRPr lang="it-IT" sz="5900" dirty="0"/>
          </a:p>
          <a:p>
            <a:pPr>
              <a:buNone/>
            </a:pPr>
            <a:r>
              <a:rPr lang="it-IT" sz="5900" dirty="0"/>
              <a:t> </a:t>
            </a:r>
            <a:r>
              <a:rPr lang="it-IT" sz="7400" b="1" dirty="0"/>
              <a:t>Brano biblico di riferimento: </a:t>
            </a:r>
            <a:r>
              <a:rPr lang="it-IT" sz="7400" b="1" i="1" dirty="0" err="1"/>
              <a:t>Lc</a:t>
            </a:r>
            <a:r>
              <a:rPr lang="it-IT" sz="7400" b="1" i="1" dirty="0"/>
              <a:t> 1, 39 – 56 </a:t>
            </a:r>
            <a:endParaRPr lang="it-IT" sz="7400" b="1" i="1" dirty="0" smtClean="0"/>
          </a:p>
          <a:p>
            <a:pPr>
              <a:buNone/>
            </a:pPr>
            <a:endParaRPr lang="it-IT" sz="7400" b="1" i="1" dirty="0"/>
          </a:p>
          <a:p>
            <a:pPr>
              <a:buNone/>
            </a:pPr>
            <a:r>
              <a:rPr lang="it-IT" sz="7400" dirty="0" smtClean="0"/>
              <a:t>     In </a:t>
            </a:r>
            <a:r>
              <a:rPr lang="it-IT" sz="7400" dirty="0"/>
              <a:t>quei giorni Maria si alzò e andò in fretta verso la regione montuosa, in una città di Giuda. Entrata nella casa di Zaccaria, salutò Elisabetta. Appena Elisabetta ebbe udito il saluto di Maria, il bambino sussultò nel suo grembo</a:t>
            </a:r>
            <a:r>
              <a:rPr lang="it-IT" sz="7400" i="1" dirty="0"/>
              <a:t>. Elisabetta fu colmata di Spirito Santo ed esclamò a gran voce: «Benedetta tu fra le donne e benedetto il frutto del tuo grembo! A che cosa devo che la madre del mio Signore venga da me? Ecco, appena il tuo saluto è giunto ai miei orecchi, il bambino ha sussultato di gioia nel mio grembo. E beata colei che ha creduto nell'adempimento di ciò che il Signore le ha detto». </a:t>
            </a:r>
          </a:p>
          <a:p>
            <a:pPr>
              <a:buNone/>
            </a:pPr>
            <a:r>
              <a:rPr lang="it-IT" sz="7400" dirty="0"/>
              <a:t>	</a:t>
            </a:r>
          </a:p>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46"/>
          </a:xfrm>
        </p:spPr>
        <p:txBody>
          <a:bodyPr/>
          <a:lstStyle/>
          <a:p>
            <a:r>
              <a:rPr lang="it-IT" dirty="0" smtClean="0"/>
              <a:t>Magnificat </a:t>
            </a:r>
            <a:endParaRPr lang="it-IT" dirty="0"/>
          </a:p>
        </p:txBody>
      </p:sp>
      <p:sp>
        <p:nvSpPr>
          <p:cNvPr id="3" name="Segnaposto contenuto 2"/>
          <p:cNvSpPr>
            <a:spLocks noGrp="1"/>
          </p:cNvSpPr>
          <p:nvPr>
            <p:ph idx="1"/>
          </p:nvPr>
        </p:nvSpPr>
        <p:spPr/>
        <p:txBody>
          <a:bodyPr>
            <a:normAutofit fontScale="40000" lnSpcReduction="20000"/>
          </a:bodyPr>
          <a:lstStyle/>
          <a:p>
            <a:pPr>
              <a:buNone/>
            </a:pPr>
            <a:r>
              <a:rPr lang="it-IT" i="1" dirty="0" smtClean="0"/>
              <a:t> Allora Maria disse: </a:t>
            </a:r>
          </a:p>
          <a:p>
            <a:pPr>
              <a:buNone/>
            </a:pPr>
            <a:r>
              <a:rPr lang="it-IT" i="1" dirty="0" smtClean="0"/>
              <a:t> </a:t>
            </a:r>
            <a:r>
              <a:rPr lang="it-IT" i="1" dirty="0" smtClean="0"/>
              <a:t>«L'anima mia magnifica il Signore</a:t>
            </a:r>
          </a:p>
          <a:p>
            <a:pPr>
              <a:buNone/>
            </a:pPr>
            <a:r>
              <a:rPr lang="it-IT" i="1" dirty="0" smtClean="0"/>
              <a:t> e il mio spirito esulta in Dio, mio salvatore,</a:t>
            </a:r>
          </a:p>
          <a:p>
            <a:pPr>
              <a:buNone/>
            </a:pPr>
            <a:r>
              <a:rPr lang="it-IT" i="1" dirty="0" smtClean="0"/>
              <a:t> perché ha guardato l'umiltà della sua serva.</a:t>
            </a:r>
          </a:p>
          <a:p>
            <a:pPr>
              <a:buNone/>
            </a:pPr>
            <a:r>
              <a:rPr lang="it-IT" i="1" dirty="0" smtClean="0"/>
              <a:t> D'ora in poi tutte le generazioni mi chiameranno beata</a:t>
            </a:r>
          </a:p>
          <a:p>
            <a:pPr>
              <a:buNone/>
            </a:pPr>
            <a:r>
              <a:rPr lang="it-IT" i="1" dirty="0" smtClean="0"/>
              <a:t> </a:t>
            </a:r>
            <a:r>
              <a:rPr lang="it-IT" i="1" dirty="0" smtClean="0"/>
              <a:t>Grandi cose ha fatto per me l'Onnipotente</a:t>
            </a:r>
          </a:p>
          <a:p>
            <a:pPr>
              <a:buNone/>
            </a:pPr>
            <a:r>
              <a:rPr lang="it-IT" i="1" dirty="0" smtClean="0"/>
              <a:t> e Santo è il suo nome;</a:t>
            </a:r>
          </a:p>
          <a:p>
            <a:pPr>
              <a:buNone/>
            </a:pPr>
            <a:r>
              <a:rPr lang="it-IT" i="1" dirty="0" smtClean="0"/>
              <a:t> di generazione in generazione la sua misericordia</a:t>
            </a:r>
          </a:p>
          <a:p>
            <a:pPr>
              <a:buNone/>
            </a:pPr>
            <a:r>
              <a:rPr lang="it-IT" i="1" dirty="0" smtClean="0"/>
              <a:t> per quelli che lo temono.</a:t>
            </a:r>
          </a:p>
          <a:p>
            <a:pPr>
              <a:buNone/>
            </a:pPr>
            <a:r>
              <a:rPr lang="it-IT" i="1" dirty="0" smtClean="0"/>
              <a:t> Ha spiegato la potenza del suo braccio,</a:t>
            </a:r>
          </a:p>
          <a:p>
            <a:pPr>
              <a:buNone/>
            </a:pPr>
            <a:r>
              <a:rPr lang="it-IT" i="1" dirty="0" smtClean="0"/>
              <a:t> ha disperso i superbi nei pensieri del loro cuore;</a:t>
            </a:r>
          </a:p>
          <a:p>
            <a:pPr>
              <a:buNone/>
            </a:pPr>
            <a:r>
              <a:rPr lang="it-IT" i="1" dirty="0" smtClean="0"/>
              <a:t> ha rovesciato i potenti dai troni,</a:t>
            </a:r>
          </a:p>
          <a:p>
            <a:pPr>
              <a:buNone/>
            </a:pPr>
            <a:r>
              <a:rPr lang="it-IT" i="1" dirty="0" smtClean="0"/>
              <a:t> ha innalzato gli umili;</a:t>
            </a:r>
          </a:p>
          <a:p>
            <a:pPr>
              <a:buNone/>
            </a:pPr>
            <a:r>
              <a:rPr lang="it-IT" i="1" dirty="0" smtClean="0"/>
              <a:t> ha ricolmato di beni gli affamati,</a:t>
            </a:r>
          </a:p>
          <a:p>
            <a:pPr>
              <a:buNone/>
            </a:pPr>
            <a:r>
              <a:rPr lang="it-IT" i="1" dirty="0" smtClean="0"/>
              <a:t> ha rimandato i ricchi a mani vuote.</a:t>
            </a:r>
          </a:p>
          <a:p>
            <a:pPr>
              <a:buNone/>
            </a:pPr>
            <a:r>
              <a:rPr lang="it-IT" i="1" dirty="0" smtClean="0"/>
              <a:t> Ha soccorso Israele, suo servo,</a:t>
            </a:r>
          </a:p>
          <a:p>
            <a:pPr>
              <a:buNone/>
            </a:pPr>
            <a:r>
              <a:rPr lang="it-IT" i="1" dirty="0" smtClean="0"/>
              <a:t> ricordandosi della sua misericordia,</a:t>
            </a:r>
          </a:p>
          <a:p>
            <a:pPr>
              <a:buNone/>
            </a:pPr>
            <a:r>
              <a:rPr lang="it-IT" i="1" dirty="0" smtClean="0"/>
              <a:t> come aveva detto ai nostri padri,</a:t>
            </a:r>
          </a:p>
          <a:p>
            <a:pPr>
              <a:buNone/>
            </a:pPr>
            <a:r>
              <a:rPr lang="it-IT" i="1" dirty="0" smtClean="0"/>
              <a:t> per Abramo e la sua discendenza, per sempre». </a:t>
            </a:r>
          </a:p>
          <a:p>
            <a:pPr>
              <a:buNone/>
            </a:pPr>
            <a:endParaRPr lang="it-IT" i="1" dirty="0" smtClean="0"/>
          </a:p>
          <a:p>
            <a:pPr>
              <a:buNone/>
            </a:pPr>
            <a:r>
              <a:rPr lang="it-IT" dirty="0" smtClean="0"/>
              <a:t> Maria rimase con lei circa tre mesi, poi tornò a casa sua. </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57166"/>
            <a:ext cx="8229600" cy="5768997"/>
          </a:xfrm>
        </p:spPr>
        <p:txBody>
          <a:bodyPr/>
          <a:lstStyle/>
          <a:p>
            <a:pPr>
              <a:buNone/>
            </a:pPr>
            <a:r>
              <a:rPr lang="it-IT" dirty="0" smtClean="0"/>
              <a:t>Il brano del Vangelo che abbiamo appena letto è diviso in due parti:</a:t>
            </a:r>
          </a:p>
          <a:p>
            <a:r>
              <a:rPr lang="it-IT" dirty="0" smtClean="0"/>
              <a:t>Una parte narrativa in cui si racconta che Maria è incinta, aspetta Gesù, ma non sta a casa a riposarsi, va da Elisabetta per starle vicina, per aiutarla e darle conforto; anche lei è in attesa di un bimbo.</a:t>
            </a:r>
          </a:p>
          <a:p>
            <a:r>
              <a:rPr lang="it-IT" dirty="0" smtClean="0"/>
              <a:t>Il Magnificat, una parola latina che significa parlare di cose magnifiche. È un canto di gioia sgorgato dal cuore e dalle labbra di Maria.</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835</Words>
  <Application>Microsoft Office PowerPoint</Application>
  <PresentationFormat>Presentazione su schermo (4:3)</PresentationFormat>
  <Paragraphs>59</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Vogliamo essere discepoli di Gesù? Maria è il nostro modello</vt:lpstr>
      <vt:lpstr>RICORDIAMO</vt:lpstr>
      <vt:lpstr>Ecco il dipinto</vt:lpstr>
      <vt:lpstr>Diapositiva 4</vt:lpstr>
      <vt:lpstr>Diapositiva 5</vt:lpstr>
      <vt:lpstr>Diapositiva 6</vt:lpstr>
      <vt:lpstr>Leggiamo il brano del Vangelo</vt:lpstr>
      <vt:lpstr>Magnificat </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Vogliamo essere discepoli di Gesù? Maria è il nostro modello</dc:title>
  <dc:creator>User</dc:creator>
  <cp:lastModifiedBy>User</cp:lastModifiedBy>
  <cp:revision>32</cp:revision>
  <dcterms:created xsi:type="dcterms:W3CDTF">2022-11-29T19:45:04Z</dcterms:created>
  <dcterms:modified xsi:type="dcterms:W3CDTF">2022-11-30T10:35:08Z</dcterms:modified>
</cp:coreProperties>
</file>